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6" r:id="rId4"/>
    <p:sldId id="262" r:id="rId5"/>
    <p:sldId id="268" r:id="rId6"/>
    <p:sldId id="269" r:id="rId7"/>
    <p:sldId id="265" r:id="rId8"/>
    <p:sldId id="264" r:id="rId9"/>
    <p:sldId id="267" r:id="rId10"/>
    <p:sldId id="270" r:id="rId11"/>
    <p:sldId id="280" r:id="rId12"/>
    <p:sldId id="306" r:id="rId13"/>
    <p:sldId id="271" r:id="rId14"/>
    <p:sldId id="278" r:id="rId15"/>
    <p:sldId id="272" r:id="rId16"/>
    <p:sldId id="279" r:id="rId17"/>
    <p:sldId id="295" r:id="rId18"/>
    <p:sldId id="305" r:id="rId19"/>
    <p:sldId id="291" r:id="rId20"/>
    <p:sldId id="292" r:id="rId21"/>
    <p:sldId id="281" r:id="rId22"/>
    <p:sldId id="284" r:id="rId23"/>
    <p:sldId id="282" r:id="rId24"/>
    <p:sldId id="283" r:id="rId25"/>
    <p:sldId id="289" r:id="rId26"/>
    <p:sldId id="309" r:id="rId27"/>
    <p:sldId id="288" r:id="rId28"/>
    <p:sldId id="297" r:id="rId29"/>
    <p:sldId id="296" r:id="rId30"/>
    <p:sldId id="293" r:id="rId31"/>
    <p:sldId id="300" r:id="rId32"/>
    <p:sldId id="273" r:id="rId33"/>
    <p:sldId id="290" r:id="rId34"/>
    <p:sldId id="298" r:id="rId35"/>
    <p:sldId id="294" r:id="rId36"/>
    <p:sldId id="261" r:id="rId37"/>
    <p:sldId id="299" r:id="rId38"/>
    <p:sldId id="274" r:id="rId39"/>
    <p:sldId id="287" r:id="rId40"/>
    <p:sldId id="285" r:id="rId41"/>
    <p:sldId id="307" r:id="rId42"/>
    <p:sldId id="308" r:id="rId43"/>
    <p:sldId id="310" r:id="rId44"/>
    <p:sldId id="302" r:id="rId45"/>
    <p:sldId id="311" r:id="rId46"/>
    <p:sldId id="301" r:id="rId47"/>
    <p:sldId id="303" r:id="rId48"/>
    <p:sldId id="286" r:id="rId49"/>
    <p:sldId id="312" r:id="rId50"/>
    <p:sldId id="313" r:id="rId51"/>
    <p:sldId id="275" r:id="rId52"/>
    <p:sldId id="276" r:id="rId53"/>
    <p:sldId id="27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4660"/>
  </p:normalViewPr>
  <p:slideViewPr>
    <p:cSldViewPr>
      <p:cViewPr varScale="1">
        <p:scale>
          <a:sx n="104" d="100"/>
          <a:sy n="104" d="100"/>
        </p:scale>
        <p:origin x="-123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77C4-E2D2-40EF-BEF2-7FEBE4A4BB9F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B848-40E8-45CF-9AE9-802ECFA72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00007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E75-65B3-4B32-B9A4-5D48ACE98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0FFDE-3D11-4B22-A541-8E5788CE9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Robert </a:t>
            </a:r>
            <a:r>
              <a:rPr lang="en-US" dirty="0" err="1" smtClean="0">
                <a:solidFill>
                  <a:srgbClr val="FFC000"/>
                </a:solidFill>
              </a:rPr>
              <a:t>Melashenko</a:t>
            </a:r>
            <a:r>
              <a:rPr lang="en-US" dirty="0" smtClean="0">
                <a:solidFill>
                  <a:srgbClr val="FFC000"/>
                </a:solidFill>
              </a:rPr>
              <a:t> MD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6" descr="PPT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7580674" cy="1524000"/>
          </a:xfrm>
        </p:spPr>
      </p:pic>
      <p:pic>
        <p:nvPicPr>
          <p:cNvPr id="5" name="Snagit_PPTC" descr="PPT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447800"/>
            <a:ext cx="4138019" cy="1402202"/>
          </a:xfrm>
          <a:prstGeom prst="rect">
            <a:avLst/>
          </a:prstGeom>
        </p:spPr>
      </p:pic>
      <p:pic>
        <p:nvPicPr>
          <p:cNvPr id="6" name="Snagit_PPT10" descr="PPT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819400"/>
            <a:ext cx="4876800" cy="3641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4770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PLoS</a:t>
            </a:r>
            <a:r>
              <a:rPr lang="en-US" sz="1600" dirty="0" smtClean="0">
                <a:solidFill>
                  <a:srgbClr val="FF0000"/>
                </a:solidFill>
              </a:rPr>
              <a:t> Genetics | 1 December 2011 | Volume 7 | Issue 12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Snagit_PPT185" descr="PPT18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315200" cy="2346385"/>
          </a:xfrm>
        </p:spPr>
      </p:pic>
      <p:pic>
        <p:nvPicPr>
          <p:cNvPr id="5" name="Snagit_PPT187" descr="PPT1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"/>
            <a:ext cx="7315200" cy="691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6488668"/>
            <a:ext cx="253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Biology Direct 2006, </a:t>
            </a:r>
            <a:r>
              <a:rPr lang="en-US" b="1" dirty="0" smtClean="0">
                <a:solidFill>
                  <a:srgbClr val="FF0000"/>
                </a:solidFill>
              </a:rPr>
              <a:t>1:29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Snagit_PPT18C" descr="PPT18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819400"/>
            <a:ext cx="7315200" cy="372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u="sng" dirty="0" smtClean="0">
                <a:solidFill>
                  <a:srgbClr val="FFC000"/>
                </a:solidFill>
              </a:rPr>
              <a:t>M</a:t>
            </a:r>
            <a:r>
              <a:rPr lang="en-US" sz="3100" b="1" dirty="0" smtClean="0">
                <a:solidFill>
                  <a:srgbClr val="FFC000"/>
                </a:solidFill>
              </a:rPr>
              <a:t>OBILE </a:t>
            </a:r>
            <a:r>
              <a:rPr lang="en-US" sz="3100" b="1" u="sng" dirty="0" smtClean="0">
                <a:solidFill>
                  <a:srgbClr val="FFC000"/>
                </a:solidFill>
              </a:rPr>
              <a:t>G</a:t>
            </a:r>
            <a:r>
              <a:rPr lang="en-US" sz="3100" b="1" dirty="0" smtClean="0">
                <a:solidFill>
                  <a:srgbClr val="FFC000"/>
                </a:solidFill>
              </a:rPr>
              <a:t>ENETIC </a:t>
            </a:r>
            <a:r>
              <a:rPr lang="en-US" sz="3100" b="1" u="sng" dirty="0" smtClean="0">
                <a:solidFill>
                  <a:srgbClr val="FFC000"/>
                </a:solidFill>
              </a:rPr>
              <a:t>E</a:t>
            </a:r>
            <a:r>
              <a:rPr lang="en-US" sz="3100" b="1" dirty="0" smtClean="0">
                <a:solidFill>
                  <a:srgbClr val="FFC000"/>
                </a:solidFill>
              </a:rPr>
              <a:t>LEMENTS</a:t>
            </a:r>
            <a:br>
              <a:rPr lang="en-US" sz="3100" b="1" dirty="0" smtClean="0">
                <a:solidFill>
                  <a:srgbClr val="FFC000"/>
                </a:solidFill>
              </a:rPr>
            </a:br>
            <a:r>
              <a:rPr lang="en-US" sz="3100" b="1" dirty="0" smtClean="0">
                <a:solidFill>
                  <a:srgbClr val="FFC000"/>
                </a:solidFill>
              </a:rPr>
              <a:t>MGE’s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Snagit_PPT2C5" descr="PPT2C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447800"/>
            <a:ext cx="3919229" cy="4780101"/>
          </a:xfrm>
        </p:spPr>
      </p:pic>
      <p:sp>
        <p:nvSpPr>
          <p:cNvPr id="5" name="Rectangle 4"/>
          <p:cNvSpPr/>
          <p:nvPr/>
        </p:nvSpPr>
        <p:spPr>
          <a:xfrm>
            <a:off x="3124200" y="6324600"/>
            <a:ext cx="2539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 135, October 3, 2008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gure21_Nature_409_8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575"/>
            <a:ext cx="8575675" cy="2087563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31913" y="4724400"/>
            <a:ext cx="6553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solidFill>
                  <a:srgbClr val="FFFF00"/>
                </a:solidFill>
              </a:rPr>
              <a:t>TE and exon density in two regions of human chromosomes 2 and 22.</a:t>
            </a:r>
          </a:p>
          <a:p>
            <a:pPr>
              <a:spcBef>
                <a:spcPct val="50000"/>
              </a:spcBef>
            </a:pPr>
            <a:endParaRPr lang="es-ES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s-ES" dirty="0">
                <a:solidFill>
                  <a:srgbClr val="FF0000"/>
                </a:solidFill>
              </a:rPr>
              <a:t>From Figure 21, IHGSP, Nature 409: 860-927 (2001)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266950" y="4149725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339975" y="41497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chemeClr val="bg1"/>
                </a:solidFill>
              </a:rPr>
              <a:t>TEs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419475" y="4149725"/>
            <a:ext cx="0" cy="3603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92500" y="4149725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chemeClr val="bg1"/>
                </a:solidFill>
              </a:rPr>
              <a:t>exons  of known genes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042988" y="908050"/>
            <a:ext cx="7056437" cy="46166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dirty="0">
                <a:solidFill>
                  <a:srgbClr val="FFFF00"/>
                </a:solidFill>
              </a:rPr>
              <a:t>Density of TEs in the human euchromatin</a:t>
            </a:r>
            <a:endParaRPr lang="es-MX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2B6" descr="PPT2B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7848600" cy="5461274"/>
          </a:xfrm>
        </p:spPr>
      </p:pic>
      <p:sp>
        <p:nvSpPr>
          <p:cNvPr id="5" name="TextBox 4"/>
          <p:cNvSpPr txBox="1"/>
          <p:nvPr/>
        </p:nvSpPr>
        <p:spPr>
          <a:xfrm>
            <a:off x="914400" y="63246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Genome Research 12:1466–1482 ©2002 by Cold Spring Harbor Laboratory Press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163" descr="PPT16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4238096" cy="3542857"/>
          </a:xfrm>
        </p:spPr>
      </p:pic>
      <p:pic>
        <p:nvPicPr>
          <p:cNvPr id="5" name="Snagit_PPT165" descr="PPT1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04800"/>
            <a:ext cx="4571362" cy="106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488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12 MAY 2006  VOL 312  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9812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Scientists who deal in the history of life have never been quite sure what to do with viruses. One measure of their uncertainty is the Tree of Life Web Project, a collective effort to record everything known about the relationships of living and extinct species. (www.tolweb.org)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Snagit_PPT166" descr="PPT1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038600"/>
            <a:ext cx="5069305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486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Scientists continued to find more DNA-copying enzymes in viruses that have no counterparts in the world of cells, and </a:t>
            </a:r>
            <a:r>
              <a:rPr lang="en-US" sz="2000" dirty="0" err="1" smtClean="0">
                <a:solidFill>
                  <a:srgbClr val="FFFF00"/>
                </a:solidFill>
              </a:rPr>
              <a:t>Forterre’s</a:t>
            </a:r>
            <a:r>
              <a:rPr lang="en-US" sz="2000" dirty="0" smtClean="0">
                <a:solidFill>
                  <a:srgbClr val="FFFF00"/>
                </a:solidFill>
              </a:rPr>
              <a:t> suspicions deepened.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nagit_PPT2C" descr="PPT2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52400"/>
            <a:ext cx="4992367" cy="6124895"/>
          </a:xfrm>
        </p:spPr>
      </p:pic>
      <p:sp>
        <p:nvSpPr>
          <p:cNvPr id="4" name="TextBox 3"/>
          <p:cNvSpPr txBox="1"/>
          <p:nvPr/>
        </p:nvSpPr>
        <p:spPr>
          <a:xfrm>
            <a:off x="1905000" y="64008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New Scientist   30 January 2010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GENE WEAVERS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464" y="460248"/>
            <a:ext cx="7053072" cy="5937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2F8" descr="PPT2F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073959" cy="1524000"/>
          </a:xfrm>
        </p:spPr>
      </p:pic>
      <p:pic>
        <p:nvPicPr>
          <p:cNvPr id="5" name="Snagit_PPT2F9" descr="PPT2F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124200"/>
            <a:ext cx="7609113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867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Experimental Hematology 2016;44:913–916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6E7B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538552" cy="2449107"/>
          </a:xfrm>
        </p:spPr>
      </p:pic>
      <p:pic>
        <p:nvPicPr>
          <p:cNvPr id="5" name="Snagit_PPT63D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652" y="2667000"/>
            <a:ext cx="4876190" cy="368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352714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Trends in Biochemical Sciences, January 2014, Vol. 39, No. 1</a:t>
            </a:r>
          </a:p>
        </p:txBody>
      </p:sp>
    </p:spTree>
    <p:extLst>
      <p:ext uri="{BB962C8B-B14F-4D97-AF65-F5344CB8AC3E}">
        <p14:creationId xmlns:p14="http://schemas.microsoft.com/office/powerpoint/2010/main" xmlns="" val="17899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0"/>
            <a:ext cx="8229600" cy="334962"/>
          </a:xfrm>
        </p:spPr>
        <p:txBody>
          <a:bodyPr>
            <a:normAutofit fontScale="90000"/>
          </a:bodyPr>
          <a:lstStyle/>
          <a:p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The schools established among us are matters of grave responsibility; for important interests are involved. In a special manner our schools are a spectacle unto angels and to men</a:t>
            </a:r>
            <a:r>
              <a:rPr lang="en-US" u="sng" dirty="0" smtClean="0">
                <a:solidFill>
                  <a:srgbClr val="FFC000"/>
                </a:solidFill>
              </a:rPr>
              <a:t>. A knowledge of science of all kinds is power, and it is in the purpose of God that </a:t>
            </a:r>
            <a:r>
              <a:rPr lang="en-US" b="1" u="sng" dirty="0" smtClean="0">
                <a:solidFill>
                  <a:srgbClr val="FFC000"/>
                </a:solidFill>
              </a:rPr>
              <a:t>advanced </a:t>
            </a:r>
            <a:r>
              <a:rPr lang="en-US" u="sng" dirty="0" smtClean="0">
                <a:solidFill>
                  <a:srgbClr val="FFC000"/>
                </a:solidFill>
              </a:rPr>
              <a:t>science shall be taught in our schools as </a:t>
            </a:r>
            <a:r>
              <a:rPr lang="en-US" b="1" u="sng" dirty="0" smtClean="0">
                <a:solidFill>
                  <a:srgbClr val="FFC000"/>
                </a:solidFill>
              </a:rPr>
              <a:t>a preparation for the work that is to precede the</a:t>
            </a:r>
            <a:r>
              <a:rPr lang="en-US" u="sng" dirty="0" smtClean="0">
                <a:solidFill>
                  <a:srgbClr val="FFC000"/>
                </a:solidFill>
              </a:rPr>
              <a:t> </a:t>
            </a:r>
            <a:r>
              <a:rPr lang="en-US" b="1" u="sng" dirty="0" smtClean="0">
                <a:solidFill>
                  <a:srgbClr val="FFC000"/>
                </a:solidFill>
              </a:rPr>
              <a:t>closing scenes of earth's history</a:t>
            </a:r>
            <a:r>
              <a:rPr lang="en-US" u="sng" dirty="0" smtClean="0">
                <a:solidFill>
                  <a:srgbClr val="FFC000"/>
                </a:solidFill>
              </a:rPr>
              <a:t>.</a:t>
            </a:r>
            <a:r>
              <a:rPr lang="en-US" dirty="0" smtClean="0">
                <a:solidFill>
                  <a:srgbClr val="FFC000"/>
                </a:solidFill>
              </a:rPr>
              <a:t> {CE 83.2}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A4" descr="PPTA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8047418" cy="2537680"/>
          </a:xfrm>
        </p:spPr>
      </p:pic>
      <p:pic>
        <p:nvPicPr>
          <p:cNvPr id="5" name="Snagit_PPTA6" descr="PPTA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572000"/>
            <a:ext cx="3917020" cy="54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nagit_PPT56" descr="PPT5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463280" cy="1600200"/>
          </a:xfrm>
        </p:spPr>
      </p:pic>
      <p:pic>
        <p:nvPicPr>
          <p:cNvPr id="5" name="Snagit_PPT58" descr="PPT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971800"/>
            <a:ext cx="5503022" cy="1927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715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PNAS  </a:t>
            </a:r>
            <a:r>
              <a:rPr lang="en-US" b="1" dirty="0" smtClean="0">
                <a:solidFill>
                  <a:srgbClr val="FFFF00"/>
                </a:solidFill>
              </a:rPr>
              <a:t>June 20, 2006  vol. 103  no. 25  9591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nagit_PPT77" descr="PPT7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733105" cy="2152380"/>
          </a:xfrm>
        </p:spPr>
      </p:pic>
      <p:pic>
        <p:nvPicPr>
          <p:cNvPr id="5" name="Snagit_PPT79" descr="PPT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667000"/>
            <a:ext cx="5609524" cy="29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60198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www.pnas.org/cgi/doi/10.1073/pnas.1102343108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9C" descr="PPT9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839200" cy="1537293"/>
          </a:xfrm>
        </p:spPr>
      </p:pic>
      <p:pic>
        <p:nvPicPr>
          <p:cNvPr id="5" name="Snagit_PPT9E" descr="PPT9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981200"/>
            <a:ext cx="5467739" cy="1371600"/>
          </a:xfrm>
          <a:prstGeom prst="rect">
            <a:avLst/>
          </a:prstGeom>
        </p:spPr>
      </p:pic>
      <p:pic>
        <p:nvPicPr>
          <p:cNvPr id="7" name="Snagit_PPTA2" descr="PPT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505200"/>
            <a:ext cx="6059130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609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Gene 448 (2009) p105–114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2F6" descr="PPT2F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7459998" cy="4267200"/>
          </a:xfrm>
        </p:spPr>
      </p:pic>
      <p:sp>
        <p:nvSpPr>
          <p:cNvPr id="5" name="TextBox 4"/>
          <p:cNvSpPr txBox="1"/>
          <p:nvPr/>
        </p:nvSpPr>
        <p:spPr>
          <a:xfrm>
            <a:off x="2133600" y="59436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Hancks</a:t>
            </a:r>
            <a:r>
              <a:rPr lang="en-US" sz="1600" dirty="0" smtClean="0">
                <a:solidFill>
                  <a:srgbClr val="FF0000"/>
                </a:solidFill>
              </a:rPr>
              <a:t> and </a:t>
            </a:r>
            <a:r>
              <a:rPr lang="en-US" sz="1600" dirty="0" err="1" smtClean="0">
                <a:solidFill>
                  <a:srgbClr val="FF0000"/>
                </a:solidFill>
              </a:rPr>
              <a:t>Kazazian</a:t>
            </a:r>
            <a:r>
              <a:rPr lang="en-US" sz="1600" dirty="0" smtClean="0">
                <a:solidFill>
                  <a:srgbClr val="FF0000"/>
                </a:solidFill>
              </a:rPr>
              <a:t> Mobile DNA (2016) 7:9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nagit_PPT5F" descr="PPT5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379996" cy="1600200"/>
          </a:xfrm>
        </p:spPr>
      </p:pic>
      <p:sp>
        <p:nvSpPr>
          <p:cNvPr id="5" name="TextBox 4"/>
          <p:cNvSpPr txBox="1"/>
          <p:nvPr/>
        </p:nvSpPr>
        <p:spPr>
          <a:xfrm>
            <a:off x="1752600" y="19812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 Mobile Genetic Elements 2:4, 197-201; July/August, 2012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Snagit_PPT5B" descr="PPT5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98" y="2819400"/>
            <a:ext cx="7811803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nagit_PPTA4" descr="PPTA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98277" cy="1447800"/>
          </a:xfrm>
        </p:spPr>
      </p:pic>
      <p:sp>
        <p:nvSpPr>
          <p:cNvPr id="4" name="TextBox 3"/>
          <p:cNvSpPr txBox="1"/>
          <p:nvPr/>
        </p:nvSpPr>
        <p:spPr>
          <a:xfrm>
            <a:off x="1752600" y="6248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Aging Cell - 2013 Blackwell Publishing Ltd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Snagit_PPTC1" descr="PPT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9144000" cy="3273136"/>
          </a:xfrm>
          <a:prstGeom prst="rect">
            <a:avLst/>
          </a:prstGeom>
        </p:spPr>
      </p:pic>
      <p:pic>
        <p:nvPicPr>
          <p:cNvPr id="7" name="Snagit_PPTC5" descr="PPTC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600200"/>
            <a:ext cx="4800000" cy="13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My transgression </a:t>
            </a:r>
            <a:r>
              <a:rPr lang="en-US" sz="4000" i="1" dirty="0" smtClean="0">
                <a:solidFill>
                  <a:srgbClr val="FFFF00"/>
                </a:solidFill>
              </a:rPr>
              <a:t>is sealed up in a bag, and thou </a:t>
            </a:r>
            <a:r>
              <a:rPr lang="en-US" sz="4000" i="1" dirty="0" err="1" smtClean="0">
                <a:solidFill>
                  <a:srgbClr val="FFFF00"/>
                </a:solidFill>
              </a:rPr>
              <a:t>sewest</a:t>
            </a:r>
            <a:r>
              <a:rPr lang="en-US" sz="4000" i="1" dirty="0" smtClean="0">
                <a:solidFill>
                  <a:srgbClr val="FFFF00"/>
                </a:solidFill>
              </a:rPr>
              <a:t> up mine iniquity. </a:t>
            </a:r>
          </a:p>
          <a:p>
            <a:pPr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							(Job 14:17)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8" descr="PPTB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6409524" cy="124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19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NATURE REVIEWS | </a:t>
            </a:r>
            <a:r>
              <a:rPr lang="en-US" b="1" dirty="0" smtClean="0">
                <a:solidFill>
                  <a:srgbClr val="FF0000"/>
                </a:solidFill>
              </a:rPr>
              <a:t>GENETICS    </a:t>
            </a:r>
            <a:r>
              <a:rPr lang="en-US" dirty="0" smtClean="0">
                <a:solidFill>
                  <a:srgbClr val="FF0000"/>
                </a:solidFill>
              </a:rPr>
              <a:t>VOLUME 8 | JANUARY 2007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Snagit_PPTBE" descr="PPT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828800"/>
            <a:ext cx="4609524" cy="2666667"/>
          </a:xfrm>
          <a:prstGeom prst="rect">
            <a:avLst/>
          </a:prstGeom>
        </p:spPr>
      </p:pic>
      <p:pic>
        <p:nvPicPr>
          <p:cNvPr id="5" name="Snagit_PPTC0" descr="PPTC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4648200"/>
            <a:ext cx="4580953" cy="10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Heterochromatin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ifference-Between-Euchromatin-and-Heterochromatin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219200"/>
            <a:ext cx="4876799" cy="4841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Human Genome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The Whole Enchilada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312" descr="PPT3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457143" cy="284761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304" descr="PPT3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627003" cy="5715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306" descr="PPT3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628972" cy="423828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Mat 13:24 </a:t>
            </a:r>
            <a:r>
              <a:rPr lang="en-US" sz="2400" dirty="0" smtClean="0">
                <a:solidFill>
                  <a:srgbClr val="FFFF00"/>
                </a:solidFill>
              </a:rPr>
              <a:t>Another parable put he forth to them, saying, The kingdom of heaven is likened to a man which sowed good seed in his field:</a:t>
            </a: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Mat 13:25 </a:t>
            </a:r>
            <a:r>
              <a:rPr lang="en-US" sz="2400" dirty="0" smtClean="0">
                <a:solidFill>
                  <a:srgbClr val="FFFF00"/>
                </a:solidFill>
              </a:rPr>
              <a:t>But while men slept, his enemy came and sowed tares among the wheat, and went his way.</a:t>
            </a: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Mat 13:26 </a:t>
            </a:r>
            <a:r>
              <a:rPr lang="en-US" sz="2400" dirty="0" smtClean="0">
                <a:solidFill>
                  <a:srgbClr val="FFFF00"/>
                </a:solidFill>
              </a:rPr>
              <a:t>But when the blade was sprung up, and brought forth fruit, then appeared the tares also.</a:t>
            </a: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Mat 13:27 </a:t>
            </a:r>
            <a:r>
              <a:rPr lang="en-US" sz="2400" dirty="0" smtClean="0">
                <a:solidFill>
                  <a:srgbClr val="FFFF00"/>
                </a:solidFill>
              </a:rPr>
              <a:t>So the servants of the householder came and said to him, Sir, did not you sow good seed in your field? from where then has it tares?</a:t>
            </a: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Mat 13:28 </a:t>
            </a:r>
            <a:r>
              <a:rPr lang="en-US" sz="2400" dirty="0" smtClean="0">
                <a:solidFill>
                  <a:srgbClr val="FFFF00"/>
                </a:solidFill>
              </a:rPr>
              <a:t>He said to them, An enemy has done this.  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							</a:t>
            </a:r>
            <a:r>
              <a:rPr lang="en-US" sz="2400" dirty="0" smtClean="0">
                <a:solidFill>
                  <a:srgbClr val="FF0000"/>
                </a:solidFill>
              </a:rPr>
              <a:t>(AKJV)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For sin pays its wage---death; but God's free gift is eternal life in union with Christ Jesus our Lord. 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							(Rom 6:23)</a:t>
            </a:r>
          </a:p>
          <a:p>
            <a:endParaRPr lang="x-none" smtClean="0"/>
          </a:p>
          <a:p>
            <a:endParaRPr lang="x-none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But we ourselves have the sentence of death in ourselves, that we should not trust on ourselves, but on God, the </a:t>
            </a:r>
            <a:r>
              <a:rPr lang="en-US" sz="3600" i="1" dirty="0" smtClean="0">
                <a:solidFill>
                  <a:srgbClr val="FFC000"/>
                </a:solidFill>
              </a:rPr>
              <a:t>One raising the dead,</a:t>
            </a:r>
          </a:p>
          <a:p>
            <a:pPr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						(2Co 1:9 LITV)</a:t>
            </a:r>
          </a:p>
          <a:p>
            <a:endParaRPr lang="x-none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Human Brain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nagit_PPTA6" descr="PPTA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229600" cy="5925770"/>
          </a:xfrm>
        </p:spPr>
      </p:pic>
      <p:sp>
        <p:nvSpPr>
          <p:cNvPr id="5" name="TextBox 4"/>
          <p:cNvSpPr txBox="1"/>
          <p:nvPr/>
        </p:nvSpPr>
        <p:spPr>
          <a:xfrm>
            <a:off x="1828800" y="6400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http://www.humanconnectomeproject.org/gallery/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nagit_PPT9" descr="PPT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8872360" cy="1905000"/>
          </a:xfrm>
        </p:spPr>
      </p:pic>
      <p:pic>
        <p:nvPicPr>
          <p:cNvPr id="5" name="Snagit_PPTB" descr="PP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971800"/>
            <a:ext cx="49698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943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PNAS  </a:t>
            </a:r>
            <a:r>
              <a:rPr lang="en-US" b="1" dirty="0" smtClean="0">
                <a:solidFill>
                  <a:srgbClr val="FF0000"/>
                </a:solidFill>
              </a:rPr>
              <a:t>April 26, 2005  vol. 102  no. 17  6143–6147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A4" descr="PPTA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6643687" cy="41148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From article: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64% of nuclei contained deviations from a euploid karyotype  (ref. 16).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59436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PNAS  </a:t>
            </a:r>
            <a:r>
              <a:rPr lang="en-US" b="1" dirty="0" smtClean="0">
                <a:solidFill>
                  <a:srgbClr val="FF0000"/>
                </a:solidFill>
              </a:rPr>
              <a:t>April 26, 2005  vol. 102  no. 17  6143–6147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D0" descr="PPTD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86000"/>
            <a:ext cx="5066667" cy="3685715"/>
          </a:xfrm>
        </p:spPr>
      </p:pic>
      <p:pic>
        <p:nvPicPr>
          <p:cNvPr id="5" name="Snagit_PPTD2" descr="PPT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7514286" cy="1666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3246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1 NOVEMBER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2013 VOL 342 SCIENCE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nagit_PPT72" descr="PPT7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52400"/>
            <a:ext cx="9144000" cy="2921751"/>
          </a:xfrm>
        </p:spPr>
      </p:pic>
      <p:pic>
        <p:nvPicPr>
          <p:cNvPr id="5" name="Snagit_PPT74" descr="PPT7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971799"/>
            <a:ext cx="5105400" cy="3765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Jumping-gene roulette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299" y="1524000"/>
            <a:ext cx="8800301" cy="3857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nagit_PPT87" descr="PPT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371600"/>
            <a:ext cx="4191000" cy="3232757"/>
          </a:xfrm>
          <a:prstGeom prst="rect">
            <a:avLst/>
          </a:prstGeom>
        </p:spPr>
      </p:pic>
      <p:pic>
        <p:nvPicPr>
          <p:cNvPr id="6" name="Snagit_PPT88" descr="PPT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029200"/>
            <a:ext cx="7457143" cy="54285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-1371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60960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27 Aug 2009 Nature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6324600"/>
            <a:ext cx="6400800" cy="2286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pic>
        <p:nvPicPr>
          <p:cNvPr id="5" name="Picture 4" descr="Epigenetic studies of genomic retroelements in major psychosis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7523"/>
            <a:ext cx="7924800" cy="646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Transposable Elements Affect Human Behavior!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The oxytocin receptor (OXTR) contributes to prosocial fund allocations in the dictator game and the social value orientations task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762000"/>
            <a:ext cx="63246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Genomic  distributions  of  </a:t>
            </a:r>
            <a:r>
              <a:rPr lang="en-US" sz="2000" dirty="0" err="1" smtClean="0">
                <a:solidFill>
                  <a:srgbClr val="FFC000"/>
                </a:solidFill>
              </a:rPr>
              <a:t>transposon</a:t>
            </a:r>
            <a:r>
              <a:rPr lang="en-US" sz="2000" dirty="0" smtClean="0">
                <a:solidFill>
                  <a:srgbClr val="FFC000"/>
                </a:solidFill>
              </a:rPr>
              <a:t>  insertions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4" name="Snagit_PPT3C" descr="PPT3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4263947" cy="2895600"/>
          </a:xfrm>
        </p:spPr>
      </p:pic>
      <p:pic>
        <p:nvPicPr>
          <p:cNvPr id="5" name="Snagit_PPT3E" descr="PPT3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00"/>
            <a:ext cx="4513459" cy="2895600"/>
          </a:xfrm>
          <a:prstGeom prst="rect">
            <a:avLst/>
          </a:prstGeom>
        </p:spPr>
      </p:pic>
      <p:pic>
        <p:nvPicPr>
          <p:cNvPr id="6" name="Snagit_PPT40" descr="PPT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495800"/>
            <a:ext cx="8686800" cy="892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143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Human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14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Chimpanzee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172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American Journal of Human Genetics Volume 78 April 2006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nagit_PPT1C" descr="PPT1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2272916"/>
          </a:xfrm>
        </p:spPr>
      </p:pic>
      <p:pic>
        <p:nvPicPr>
          <p:cNvPr id="5" name="Snagit_PPT1E" descr="PPT1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590800"/>
            <a:ext cx="5383670" cy="3311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172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Trends in Genetics January 2013, Vol. 29, No. 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nagit_PPT28" descr="PPT2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33599"/>
            <a:ext cx="7340870" cy="2250399"/>
          </a:xfrm>
        </p:spPr>
      </p:pic>
      <p:sp>
        <p:nvSpPr>
          <p:cNvPr id="5" name="Rectangle 4"/>
          <p:cNvSpPr/>
          <p:nvPr/>
        </p:nvSpPr>
        <p:spPr>
          <a:xfrm>
            <a:off x="2438400" y="5410200"/>
            <a:ext cx="4562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Trends in Genetics January 2013, Vol. 29, No. 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A6" descr="PPTA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419048" cy="5580953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C000"/>
                </a:solidFill>
              </a:rPr>
              <a:t>Because the carnal mind </a:t>
            </a:r>
            <a:r>
              <a:rPr lang="en-US" sz="3200" i="1" dirty="0" smtClean="0">
                <a:solidFill>
                  <a:srgbClr val="FFC000"/>
                </a:solidFill>
              </a:rPr>
              <a:t>is enmity against God: for it is not subject to the law of God, neither indeed can be</a:t>
            </a:r>
            <a:r>
              <a:rPr lang="en-US" sz="3200" i="1" dirty="0" smtClean="0">
                <a:solidFill>
                  <a:srgbClr val="FFC000"/>
                </a:solidFill>
              </a:rPr>
              <a:t>.                                   </a:t>
            </a:r>
            <a:r>
              <a:rPr lang="en-US" sz="3200" dirty="0" smtClean="0">
                <a:solidFill>
                  <a:srgbClr val="92D050"/>
                </a:solidFill>
              </a:rPr>
              <a:t>(</a:t>
            </a:r>
            <a:r>
              <a:rPr lang="en-US" sz="3200" dirty="0" smtClean="0">
                <a:solidFill>
                  <a:srgbClr val="92D050"/>
                </a:solidFill>
              </a:rPr>
              <a:t>Rom </a:t>
            </a:r>
            <a:r>
              <a:rPr lang="en-US" sz="3200" dirty="0" smtClean="0">
                <a:solidFill>
                  <a:srgbClr val="92D050"/>
                </a:solidFill>
              </a:rPr>
              <a:t>8:7)KJV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because the mind of the flesh </a:t>
            </a:r>
            <a:r>
              <a:rPr lang="en-US" i="1" dirty="0" smtClean="0">
                <a:solidFill>
                  <a:srgbClr val="FFFF00"/>
                </a:solidFill>
              </a:rPr>
              <a:t>is enmity towards God; for it is not being subjected to the Law of God, for neither can it be</a:t>
            </a:r>
            <a:r>
              <a:rPr lang="en-US" i="1" dirty="0" smtClean="0">
                <a:solidFill>
                  <a:srgbClr val="FFFF00"/>
                </a:solidFill>
              </a:rPr>
              <a:t>.            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smtClean="0">
                <a:solidFill>
                  <a:srgbClr val="92D050"/>
                </a:solidFill>
              </a:rPr>
              <a:t>Rom </a:t>
            </a:r>
            <a:r>
              <a:rPr lang="en-US" smtClean="0">
                <a:solidFill>
                  <a:srgbClr val="92D050"/>
                </a:solidFill>
              </a:rPr>
              <a:t>8:7)LITV</a:t>
            </a:r>
            <a:endParaRPr lang="en-US" dirty="0" smtClean="0">
              <a:solidFill>
                <a:srgbClr val="92D050"/>
              </a:solidFill>
            </a:endParaRPr>
          </a:p>
          <a:p>
            <a:endParaRPr lang="x-none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Transcription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4" name="Snagit_PPT9D" descr="PPT9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855527" cy="4724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9B" descr="PPT9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7805056" cy="60705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9F" descr="PPT9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8153400" cy="556921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agit_PPTAB" descr="PPTA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57143" cy="397142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et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680</Words>
  <Application>Microsoft Office PowerPoint</Application>
  <PresentationFormat>On-screen Show (4:3)</PresentationFormat>
  <Paragraphs>64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Diet Talk</vt:lpstr>
      <vt:lpstr>Robert Melashenko MD</vt:lpstr>
      <vt:lpstr>Slide 2</vt:lpstr>
      <vt:lpstr>Human Genome</vt:lpstr>
      <vt:lpstr>Slide 4</vt:lpstr>
      <vt:lpstr>Slide 5</vt:lpstr>
      <vt:lpstr>Transcription</vt:lpstr>
      <vt:lpstr>Slide 7</vt:lpstr>
      <vt:lpstr>Slide 8</vt:lpstr>
      <vt:lpstr>Slide 9</vt:lpstr>
      <vt:lpstr>Slide 10</vt:lpstr>
      <vt:lpstr>Slide 11</vt:lpstr>
      <vt:lpstr>MOBILE GENETIC ELEMENTS MGE’s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Heterochromatin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The Human Brain</vt:lpstr>
      <vt:lpstr>Slide 38</vt:lpstr>
      <vt:lpstr>Slide 39</vt:lpstr>
      <vt:lpstr>From article:</vt:lpstr>
      <vt:lpstr>Slide 41</vt:lpstr>
      <vt:lpstr>Slide 42</vt:lpstr>
      <vt:lpstr>Slide 43</vt:lpstr>
      <vt:lpstr>Slide 44</vt:lpstr>
      <vt:lpstr> </vt:lpstr>
      <vt:lpstr>Transposable Elements Affect Human Behavior!</vt:lpstr>
      <vt:lpstr>Genomic  distributions  of  transposon  insertions</vt:lpstr>
      <vt:lpstr>Slide 48</vt:lpstr>
      <vt:lpstr>Slide 49</vt:lpstr>
      <vt:lpstr>Because the carnal mind is enmity against God: for it is not subject to the law of God, neither indeed can be.                                   (Rom 8:7)KJV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MWeb</dc:creator>
  <cp:lastModifiedBy>MWeb</cp:lastModifiedBy>
  <cp:revision>62</cp:revision>
  <dcterms:created xsi:type="dcterms:W3CDTF">2011-05-25T20:16:01Z</dcterms:created>
  <dcterms:modified xsi:type="dcterms:W3CDTF">2016-12-16T02:39:17Z</dcterms:modified>
</cp:coreProperties>
</file>